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674" r:id="rId4"/>
    <p:sldMasterId id="2147483686" r:id="rId5"/>
    <p:sldMasterId id="2147483698" r:id="rId6"/>
  </p:sldMasterIdLst>
  <p:notesMasterIdLst>
    <p:notesMasterId r:id="rId20"/>
  </p:notesMasterIdLst>
  <p:handoutMasterIdLst>
    <p:handoutMasterId r:id="rId28"/>
  </p:handoutMasterIdLst>
  <p:sldIdLst>
    <p:sldId id="378" r:id="rId7"/>
    <p:sldId id="411" r:id="rId8"/>
    <p:sldId id="388" r:id="rId9"/>
    <p:sldId id="389" r:id="rId10"/>
    <p:sldId id="409" r:id="rId11"/>
    <p:sldId id="391" r:id="rId12"/>
    <p:sldId id="344" r:id="rId13"/>
    <p:sldId id="346" r:id="rId14"/>
    <p:sldId id="347" r:id="rId15"/>
    <p:sldId id="369" r:id="rId16"/>
    <p:sldId id="406" r:id="rId17"/>
    <p:sldId id="397" r:id="rId18"/>
    <p:sldId id="403" r:id="rId19"/>
    <p:sldId id="404" r:id="rId21"/>
    <p:sldId id="382" r:id="rId22"/>
    <p:sldId id="401" r:id="rId23"/>
    <p:sldId id="408" r:id="rId24"/>
    <p:sldId id="410" r:id="rId25"/>
    <p:sldId id="412" r:id="rId26"/>
    <p:sldId id="392" r:id="rId2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等线" panose="02010600030101010101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等线" panose="02010600030101010101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等线" panose="02010600030101010101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等线" panose="02010600030101010101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等线" panose="02010600030101010101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等线" panose="02010600030101010101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等线" panose="02010600030101010101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等线" panose="02010600030101010101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等线" panose="02010600030101010101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用户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7F3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79"/>
    <p:restoredTop sz="93298"/>
  </p:normalViewPr>
  <p:slideViewPr>
    <p:cSldViewPr snapToGrid="0" snapToObjects="1" showGuides="1">
      <p:cViewPr>
        <p:scale>
          <a:sx n="93" d="100"/>
          <a:sy n="93" d="100"/>
        </p:scale>
        <p:origin x="-414" y="126"/>
      </p:cViewPr>
      <p:guideLst>
        <p:guide orient="horz" pos="215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Calibri" panose="020F0502020204030204" charset="0"/>
                <a:ea typeface="等线" panose="02010600030101010101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Calibri" panose="020F0502020204030204" charset="0"/>
                <a:ea typeface="等线" panose="02010600030101010101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kumimoji="1"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E41169C1-DBAF-614D-A9AF-E94E2EE7D66B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717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二级</a:t>
            </a:r>
            <a:endParaRPr lang="zh-CN" altLang="en-US"/>
          </a:p>
          <a:p>
            <a:pPr lvl="2" indent="0"/>
            <a:r>
              <a:rPr lang="zh-CN" altLang="en-US"/>
              <a:t>三级</a:t>
            </a:r>
            <a:endParaRPr lang="zh-CN" altLang="en-US"/>
          </a:p>
          <a:p>
            <a:pPr lvl="3" indent="0"/>
            <a:r>
              <a:rPr lang="zh-CN" altLang="en-US"/>
              <a:t>四级</a:t>
            </a:r>
            <a:endParaRPr lang="zh-CN" altLang="en-US"/>
          </a:p>
          <a:p>
            <a:pPr lvl="4" indent="0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kumimoji="1" lang="zh-CN" altLang="en-US" strike="noStrike" noProof="1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B5FB92D4-2B3C-0A46-B690-385042EBC688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 fontAlgn="base"/>
            <a:endParaRPr lang="zh-CN" altLang="en-US" strike="noStrike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r>
              <a:rPr lang="zh-CN" altLang="en-US" strike="noStrike" noProof="1" smtClean="0"/>
              <a:t>将图片拖动到占位符，或单击添加图标</a:t>
            </a:r>
            <a:endParaRPr lang="en-US" strike="noStrike" noProof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五级</a:t>
            </a:r>
            <a:endParaRPr lang="en-US" strike="noStrike" noProof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r>
              <a:rPr lang="zh-CN" altLang="en-US" strike="noStrike" noProof="1" smtClean="0"/>
              <a:t>将图片拖动到占位符，或单击添加图标</a:t>
            </a:r>
            <a:endParaRPr lang="en-US" strike="noStrike" noProof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kumimoji="1"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4" Type="http://schemas.openxmlformats.org/officeDocument/2006/relationships/theme" Target="../theme/theme5.xml"/><Relationship Id="rId13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p>
            <a:pPr lvl="0"/>
            <a:r>
              <a:rPr lang="zh-CN" altLang="en-US"/>
              <a:t>单击此处编辑母版标题样式</a:t>
            </a:r>
            <a:endParaRPr lang="en-US" altLang="zh-CN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二级</a:t>
            </a:r>
            <a:endParaRPr lang="zh-CN" altLang="en-US"/>
          </a:p>
          <a:p>
            <a:pPr lvl="2" indent="-228600"/>
            <a:r>
              <a:rPr lang="zh-CN" altLang="en-US"/>
              <a:t>三级</a:t>
            </a:r>
            <a:endParaRPr lang="zh-CN" altLang="en-US"/>
          </a:p>
          <a:p>
            <a:pPr lvl="3" indent="-228600"/>
            <a:r>
              <a:rPr lang="zh-CN" altLang="en-US"/>
              <a:t>四级</a:t>
            </a:r>
            <a:endParaRPr lang="zh-CN" altLang="en-US"/>
          </a:p>
          <a:p>
            <a:pPr lvl="4" indent="-228600"/>
            <a:r>
              <a:rPr lang="zh-CN" altLang="en-US"/>
              <a:t>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852031CA-5AE1-E142-9265-85E0261CB70E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kumimoji="1" lang="zh-CN" alt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CA55782A-8D3F-744A-89C6-EE9A62FCEAD1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</a:fld>
            <a:endParaRPr kumimoji="1"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trike="noStrike" noProof="1">
              <a:solidFill>
                <a:srgbClr val="000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trike="noStrike" noProof="1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56C4FD9C-8175-4806-B87F-9C2B0F0E7BB4}" type="slidenum">
              <a:rPr lang="en-US" altLang="zh-CN" strike="noStrike" noProof="1">
                <a:solidFill>
                  <a:srgbClr val="000000"/>
                </a:solidFill>
                <a:latin typeface="+mn-lt"/>
                <a:ea typeface="+mn-ea"/>
                <a:cs typeface="+mn-cs"/>
              </a:rPr>
            </a:fld>
            <a:endParaRPr lang="en-US" altLang="zh-CN" strike="noStrike" noProof="1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spd="med"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0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p>
            <a:pPr lvl="0"/>
            <a:r>
              <a:rPr lang="zh-CN" altLang="en-US"/>
              <a:t>单击此处编辑母版标题样式</a:t>
            </a:r>
            <a:endParaRPr lang="en-US" altLang="en-US"/>
          </a:p>
        </p:txBody>
      </p:sp>
      <p:sp>
        <p:nvSpPr>
          <p:cNvPr id="4099" name="Rectangle 1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06375"/>
            <a:r>
              <a:rPr lang="zh-CN" altLang="en-US"/>
              <a:t>第二级</a:t>
            </a:r>
            <a:endParaRPr lang="zh-CN" altLang="en-US"/>
          </a:p>
          <a:p>
            <a:pPr lvl="2" indent="-206375"/>
            <a:r>
              <a:rPr lang="zh-CN" altLang="en-US"/>
              <a:t>第三级</a:t>
            </a:r>
            <a:endParaRPr lang="zh-CN" altLang="en-US"/>
          </a:p>
          <a:p>
            <a:pPr lvl="3" indent="-206375"/>
            <a:r>
              <a:rPr lang="zh-CN" altLang="en-US"/>
              <a:t>第四级</a:t>
            </a:r>
            <a:endParaRPr lang="zh-CN" altLang="en-US"/>
          </a:p>
          <a:p>
            <a:pPr lvl="4" indent="-206375"/>
            <a:r>
              <a:rPr lang="zh-CN" altLang="en-US"/>
              <a:t>第五级</a:t>
            </a:r>
            <a:endParaRPr lang="en-US" altLang="en-US"/>
          </a:p>
        </p:txBody>
      </p:sp>
      <p:sp>
        <p:nvSpPr>
          <p:cNvPr id="104857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000">
                <a:solidFill>
                  <a:srgbClr val="888888"/>
                </a:solidFill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10B7A9C-A096-4EAD-A33E-F918CE848E19}" type="datetimeFigureOut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104857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000">
                <a:solidFill>
                  <a:srgbClr val="888888"/>
                </a:solidFill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sp>
        <p:nvSpPr>
          <p:cNvPr id="104858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000">
                <a:solidFill>
                  <a:srgbClr val="888888"/>
                </a:solidFill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6A9247-15F4-45E5-B7EE-8D169DAF7F94}" type="slidenum">
              <a:rPr lang="zh-CN" altLang="en-US" strike="noStrike" noProof="1" smtClean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 smtClean="0">
              <a:latin typeface="Arial" panose="020B0604020202020204" pitchFamily="34" charset="0"/>
            </a:endParaRPr>
          </a:p>
        </p:txBody>
      </p:sp>
      <p:pic>
        <p:nvPicPr>
          <p:cNvPr id="4103" name="Picture 0"/>
          <p:cNvPicPr>
            <a:picLocks noChangeAspect="1"/>
          </p:cNvPicPr>
          <p:nvPr/>
        </p:nvPicPr>
        <p:blipFill>
          <a:blip r:embed="rId12"/>
          <a:srcRect r="35841"/>
          <a:stretch>
            <a:fillRect/>
          </a:stretch>
        </p:blipFill>
        <p:spPr>
          <a:xfrm>
            <a:off x="-96837" y="-25400"/>
            <a:ext cx="12303125" cy="6992938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rgbClr val="000000"/>
          </a:solidFill>
          <a:latin typeface="Calibri Light" panose="020F0302020204030204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rgbClr val="000000"/>
          </a:solidFill>
          <a:latin typeface="Calibri Light" panose="020F0302020204030204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rgbClr val="000000"/>
          </a:solidFill>
          <a:latin typeface="Calibri Light" panose="020F0302020204030204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rgbClr val="000000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rgbClr val="000000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rgbClr val="000000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rgbClr val="000000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rgbClr val="000000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206375" indent="-206375" algn="l" rtl="0" fontAlgn="base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buChar char="•"/>
        <a:defRPr sz="2500">
          <a:solidFill>
            <a:srgbClr val="000000"/>
          </a:solidFill>
          <a:latin typeface="+mn-lt"/>
          <a:ea typeface="+mn-ea"/>
          <a:cs typeface="+mn-cs"/>
        </a:defRPr>
      </a:lvl1pPr>
      <a:lvl2pPr marL="619125" indent="-20637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00">
          <a:solidFill>
            <a:srgbClr val="000000"/>
          </a:solidFill>
          <a:latin typeface="+mn-lt"/>
          <a:ea typeface="+mn-ea"/>
        </a:defRPr>
      </a:lvl2pPr>
      <a:lvl3pPr marL="1031875" indent="-20637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rgbClr val="000000"/>
          </a:solidFill>
          <a:latin typeface="+mn-lt"/>
          <a:ea typeface="+mn-ea"/>
        </a:defRPr>
      </a:lvl3pPr>
      <a:lvl4pPr marL="1444625" indent="-20637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  <a:ea typeface="+mn-ea"/>
        </a:defRPr>
      </a:lvl4pPr>
      <a:lvl5pPr marL="1857375" indent="-20637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  <a:ea typeface="+mn-ea"/>
        </a:defRPr>
      </a:lvl5pPr>
      <a:lvl6pPr marL="2314575" indent="-20637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  <a:ea typeface="+mn-ea"/>
        </a:defRPr>
      </a:lvl6pPr>
      <a:lvl7pPr marL="2771775" indent="-20637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  <a:ea typeface="+mn-ea"/>
        </a:defRPr>
      </a:lvl7pPr>
      <a:lvl8pPr marL="3228975" indent="-20637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  <a:ea typeface="+mn-ea"/>
        </a:defRPr>
      </a:lvl8pPr>
      <a:lvl9pPr marL="3686175" indent="-20637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512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p>
            <a:pPr lvl="0"/>
            <a:r>
              <a:rPr lang="zh-CN" altLang="en-US"/>
              <a:t>单击此处编辑母版标题样式</a:t>
            </a:r>
            <a:endParaRPr lang="en-US" altLang="zh-CN" dirty="0"/>
          </a:p>
        </p:txBody>
      </p:sp>
      <p:sp>
        <p:nvSpPr>
          <p:cNvPr id="5123" name="Text Placeholder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二级</a:t>
            </a:r>
            <a:endParaRPr lang="zh-CN" altLang="en-US"/>
          </a:p>
          <a:p>
            <a:pPr lvl="2" indent="-228600"/>
            <a:r>
              <a:rPr lang="zh-CN" altLang="en-US"/>
              <a:t>三级</a:t>
            </a:r>
            <a:endParaRPr lang="zh-CN" altLang="en-US"/>
          </a:p>
          <a:p>
            <a:pPr lvl="3" indent="-228600"/>
            <a:r>
              <a:rPr lang="zh-CN" altLang="en-US"/>
              <a:t>四级</a:t>
            </a:r>
            <a:endParaRPr lang="zh-CN" altLang="en-US"/>
          </a:p>
          <a:p>
            <a:pPr lvl="4" indent="-228600"/>
            <a:r>
              <a:rPr lang="zh-CN" altLang="en-US"/>
              <a:t>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852031CA-5AE1-E142-9265-85E0261CB70E}" type="datetimeFigureOut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CA55782A-8D3F-744A-89C6-EE9A62FCEAD1}" type="slidenum">
              <a:rPr kumimoji="1" lang="zh-CN" altLang="en-US" strike="noStrike" noProof="1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kumimoji="1"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7.png"/><Relationship Id="rId6" Type="http://schemas.microsoft.com/office/2007/relationships/media" Target="file:///G:\&#25163;&#26415;&#21488;&#23601;&#26159;&#38453;&#22320;&#65288;&#27491;&#65289;\$RSR3ZLW.mp3" TargetMode="External"/><Relationship Id="rId5" Type="http://schemas.openxmlformats.org/officeDocument/2006/relationships/audio" Target="file:///G:\&#25163;&#26415;&#21488;&#23601;&#26159;&#38453;&#22320;&#65288;&#27491;&#65289;\$RSR3ZLW.mp3" TargetMode="External"/><Relationship Id="rId4" Type="http://schemas.openxmlformats.org/officeDocument/2006/relationships/image" Target="../media/image16.png"/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3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2" Type="http://schemas.openxmlformats.org/officeDocument/2006/relationships/image" Target="../media/image8.jpe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icture 2" descr="Frame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476250"/>
            <a:ext cx="11239500" cy="5143500"/>
          </a:xfrm>
          <a:prstGeom prst="rect">
            <a:avLst/>
          </a:prstGeom>
          <a:solidFill>
            <a:srgbClr val="FFC7AB"/>
          </a:solidFill>
          <a:ln w="9525">
            <a:noFill/>
          </a:ln>
        </p:spPr>
      </p:pic>
      <p:sp>
        <p:nvSpPr>
          <p:cNvPr id="8194" name="标题 1"/>
          <p:cNvSpPr txBox="1"/>
          <p:nvPr/>
        </p:nvSpPr>
        <p:spPr>
          <a:xfrm>
            <a:off x="715963" y="941388"/>
            <a:ext cx="9144000" cy="13684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algn="ctr">
              <a:lnSpc>
                <a:spcPct val="90000"/>
              </a:lnSpc>
            </a:pPr>
            <a:r>
              <a:rPr lang="en-US" altLang="zh-CN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r>
              <a:rPr lang="en-US" altLang="zh-CN" sz="66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*</a:t>
            </a:r>
            <a:r>
              <a: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 手术台就是阵地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2454" y="2541490"/>
            <a:ext cx="2393906" cy="24300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09" name="组合 7"/>
          <p:cNvGrpSpPr/>
          <p:nvPr/>
        </p:nvGrpSpPr>
        <p:grpSpPr>
          <a:xfrm>
            <a:off x="22225" y="0"/>
            <a:ext cx="12182475" cy="6858000"/>
            <a:chOff x="35" y="0"/>
            <a:chExt cx="19186" cy="10800"/>
          </a:xfrm>
        </p:grpSpPr>
        <p:pic>
          <p:nvPicPr>
            <p:cNvPr id="17410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1"/>
            <a:srcRect r="16670"/>
            <a:stretch>
              <a:fillRect/>
            </a:stretch>
          </p:blipFill>
          <p:spPr>
            <a:xfrm>
              <a:off x="10679" y="0"/>
              <a:ext cx="8542" cy="108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11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1"/>
            <a:srcRect r="16670"/>
            <a:stretch>
              <a:fillRect/>
            </a:stretch>
          </p:blipFill>
          <p:spPr>
            <a:xfrm flipH="1">
              <a:off x="35" y="5284"/>
              <a:ext cx="4762" cy="55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12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1"/>
            <a:srcRect r="16670"/>
            <a:stretch>
              <a:fillRect/>
            </a:stretch>
          </p:blipFill>
          <p:spPr>
            <a:xfrm flipH="1">
              <a:off x="1830" y="7834"/>
              <a:ext cx="6107" cy="296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62050" y="1116013"/>
            <a:ext cx="9144000" cy="1366838"/>
          </a:xfrm>
        </p:spPr>
        <p:txBody>
          <a:bodyPr anchor="b"/>
          <a:lstStyle/>
          <a:p>
            <a:pPr marL="0" marR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6000" b="0" i="0" u="none" strike="noStrike" kern="1200" cap="none" spc="0" normalizeH="0" baseline="0" noProof="1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27</a:t>
            </a:r>
            <a:r>
              <a:rPr kumimoji="0" lang="en-US" altLang="zh-CN" sz="6000" b="0" i="0" u="none" strike="noStrike" kern="1200" cap="none" spc="0" normalizeH="0" baseline="30000" noProof="1" dirty="0" smtClean="0">
                <a:solidFill>
                  <a:schemeClr val="tx1"/>
                </a:solidFill>
                <a:uFillTx/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*</a:t>
            </a:r>
            <a:r>
              <a:rPr kumimoji="0" lang="zh-CN" altLang="en-US" sz="6000" b="0" i="0" u="none" strike="noStrike" kern="1200" cap="none" spc="0" normalizeH="0" baseline="0" noProof="1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 手术台就是阵地</a:t>
            </a:r>
            <a:endParaRPr kumimoji="0" lang="zh-CN" altLang="en-US" sz="6000" b="0" i="0" u="none" strike="noStrike" kern="1200" cap="none" spc="0" normalizeH="0" baseline="0" noProof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+mj-cs"/>
            </a:endParaRPr>
          </a:p>
        </p:txBody>
      </p:sp>
      <p:sp>
        <p:nvSpPr>
          <p:cNvPr id="17414" name="文本框 2"/>
          <p:cNvSpPr txBox="1"/>
          <p:nvPr/>
        </p:nvSpPr>
        <p:spPr>
          <a:xfrm>
            <a:off x="5957888" y="3824288"/>
            <a:ext cx="434816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dirty="0">
                <a:latin typeface="方正姚体" panose="02010601030101010101" charset="-122"/>
                <a:ea typeface="方正姚体" panose="02010601030101010101" charset="-122"/>
              </a:rPr>
              <a:t>沙县城关第三小学   肖慧艳</a:t>
            </a:r>
            <a:endParaRPr lang="zh-CN" altLang="en-US" sz="2400" dirty="0"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17415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63" y="3090863"/>
            <a:ext cx="3009900" cy="305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7" name="Picture 2" descr="背景"/>
          <p:cNvPicPr>
            <a:picLocks noChangeAspect="1"/>
          </p:cNvPicPr>
          <p:nvPr/>
        </p:nvPicPr>
        <p:blipFill>
          <a:blip r:embed="rId4"/>
          <a:srcRect l="5359" r="5801" b="-10909"/>
          <a:stretch>
            <a:fillRect/>
          </a:stretch>
        </p:blipFill>
        <p:spPr>
          <a:xfrm>
            <a:off x="22225" y="0"/>
            <a:ext cx="13206413" cy="8378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99"/>
          <p:cNvSpPr txBox="1"/>
          <p:nvPr/>
        </p:nvSpPr>
        <p:spPr>
          <a:xfrm>
            <a:off x="160338" y="733425"/>
            <a:ext cx="11901488" cy="2622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ts val="5000"/>
              </a:lnSpc>
            </a:pPr>
            <a:r>
              <a:rPr lang="en-US" altLang="zh-CN" sz="3200" b="1" noProof="1" dirty="0" smtClean="0">
                <a:latin typeface="楷体_GB2312" pitchFamily="49" charset="-122"/>
                <a:ea typeface="楷体_GB2312" pitchFamily="49" charset="-122"/>
                <a:cs typeface="+mn-cs"/>
              </a:rPr>
              <a:t>  </a:t>
            </a:r>
            <a:r>
              <a:rPr lang="zh-CN" altLang="zh-CN" sz="4000" b="1" noProof="1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突然，几发炮弹落在小庙前的空地上。硝烟滚滚，弹片纷飞，小庙被烟雾淹没了。</a:t>
            </a:r>
            <a:endParaRPr lang="en-US" altLang="zh-CN" sz="4000" b="1" noProof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 fontAlgn="auto">
              <a:lnSpc>
                <a:spcPct val="170000"/>
              </a:lnSpc>
            </a:pPr>
            <a:endParaRPr lang="zh-CN" altLang="zh-CN" sz="3000" b="1" noProof="1" dirty="0" smtClean="0"/>
          </a:p>
          <a:p>
            <a:pPr fontAlgn="auto"/>
            <a:r>
              <a:rPr lang="en-US" altLang="zh-CN" sz="3000" b="1" noProof="1" dirty="0" smtClean="0">
                <a:latin typeface="+mn-lt"/>
                <a:ea typeface="+mn-ea"/>
                <a:cs typeface="+mn-cs"/>
              </a:rPr>
              <a:t>        </a:t>
            </a:r>
            <a:endParaRPr lang="zh-CN" altLang="zh-CN" sz="3000" b="1" noProof="1" dirty="0" smtClean="0"/>
          </a:p>
        </p:txBody>
      </p:sp>
      <p:sp>
        <p:nvSpPr>
          <p:cNvPr id="14" name="文本框 99"/>
          <p:cNvSpPr txBox="1"/>
          <p:nvPr/>
        </p:nvSpPr>
        <p:spPr>
          <a:xfrm>
            <a:off x="-617537" y="2003425"/>
            <a:ext cx="12809538" cy="29130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ts val="5000"/>
              </a:lnSpc>
            </a:pPr>
            <a:r>
              <a:rPr lang="en-US" altLang="zh-CN" sz="2800" b="1" noProof="1" dirty="0" smtClean="0">
                <a:latin typeface="+mn-lt"/>
                <a:ea typeface="+mn-ea"/>
                <a:cs typeface="+mn-cs"/>
              </a:rPr>
              <a:t>    </a:t>
            </a:r>
            <a:endParaRPr lang="zh-CN" altLang="zh-CN" sz="3000" b="1" noProof="1" dirty="0" smtClean="0"/>
          </a:p>
          <a:p>
            <a:pPr fontAlgn="auto"/>
            <a:r>
              <a:rPr lang="en-US" altLang="zh-CN" sz="3200" b="1" noProof="1" dirty="0" smtClean="0">
                <a:latin typeface="楷体_GB2312" pitchFamily="49" charset="-122"/>
                <a:ea typeface="楷体_GB2312" pitchFamily="49" charset="-122"/>
                <a:cs typeface="+mn-cs"/>
              </a:rPr>
              <a:t>       </a:t>
            </a:r>
            <a:r>
              <a:rPr lang="zh-CN" altLang="zh-CN" sz="4000" b="1" noProof="1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敌机不断地在上空吼叫，炮弹不断地在周围爆炸。</a:t>
            </a:r>
            <a:endParaRPr lang="en-US" altLang="zh-CN" sz="4000" b="1" noProof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/>
            <a:endParaRPr lang="en-US" altLang="zh-CN" sz="3000" b="1" noProof="1" dirty="0" smtClean="0"/>
          </a:p>
          <a:p>
            <a:pPr fontAlgn="auto"/>
            <a:endParaRPr lang="zh-CN" altLang="zh-CN" sz="3000" b="1" noProof="1" dirty="0" smtClean="0"/>
          </a:p>
          <a:p>
            <a:pPr fontAlgn="auto">
              <a:lnSpc>
                <a:spcPts val="5000"/>
              </a:lnSpc>
            </a:pPr>
            <a:r>
              <a:rPr lang="en-US" altLang="zh-CN" sz="3000" b="1" noProof="1" dirty="0" smtClean="0">
                <a:latin typeface="+mn-lt"/>
                <a:ea typeface="+mn-ea"/>
                <a:cs typeface="+mn-cs"/>
              </a:rPr>
              <a:t>        </a:t>
            </a:r>
            <a:endParaRPr lang="zh-CN" altLang="zh-CN" sz="3000" b="1" noProof="1" dirty="0" smtClean="0"/>
          </a:p>
        </p:txBody>
      </p:sp>
      <p:sp>
        <p:nvSpPr>
          <p:cNvPr id="15" name="文本框 99"/>
          <p:cNvSpPr txBox="1"/>
          <p:nvPr/>
        </p:nvSpPr>
        <p:spPr>
          <a:xfrm>
            <a:off x="168275" y="3090863"/>
            <a:ext cx="11893550" cy="31178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ts val="5000"/>
              </a:lnSpc>
            </a:pPr>
            <a:r>
              <a:rPr lang="en-US" altLang="zh-CN" sz="2800" b="1" noProof="1" dirty="0" smtClean="0">
                <a:latin typeface="+mn-lt"/>
                <a:ea typeface="+mn-ea"/>
                <a:cs typeface="+mn-cs"/>
              </a:rPr>
              <a:t>    </a:t>
            </a:r>
            <a:endParaRPr lang="en-US" altLang="zh-CN" sz="3000" b="1" noProof="1" dirty="0" smtClean="0"/>
          </a:p>
          <a:p>
            <a:pPr fontAlgn="auto"/>
            <a:endParaRPr lang="zh-CN" altLang="zh-CN" sz="3000" b="1" noProof="1" dirty="0" smtClean="0"/>
          </a:p>
          <a:p>
            <a:pPr fontAlgn="auto">
              <a:lnSpc>
                <a:spcPts val="5000"/>
              </a:lnSpc>
            </a:pPr>
            <a:r>
              <a:rPr lang="en-US" altLang="zh-CN" sz="4000" b="1" noProof="1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lang="zh-CN" altLang="zh-CN" sz="4000" b="1" noProof="1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一连几发炮弹落在小庙的周围，庙的一角落下了许多瓦片。挂在门口的布帘烧着了，火苗向手术台扑过来。</a:t>
            </a:r>
            <a:endParaRPr lang="zh-CN" altLang="zh-CN" sz="4000" b="1" noProof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-96837" y="-25400"/>
            <a:ext cx="12303125" cy="6992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0359"/>
            <a:ext cx="2952226" cy="2996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99"/>
          <p:cNvSpPr txBox="1"/>
          <p:nvPr/>
        </p:nvSpPr>
        <p:spPr>
          <a:xfrm>
            <a:off x="3095625" y="1089025"/>
            <a:ext cx="8924925" cy="6362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304800">
              <a:lnSpc>
                <a:spcPts val="4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白求恩仍然镇定地站在手术台旁。他接过助手递过来的镊子，敏捷地从伤员的腹腔里取出一块弹片，丢在盘子里。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>
              <a:lnSpc>
                <a:spcPts val="4000"/>
              </a:lnSpc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>
              <a:lnSpc>
                <a:spcPts val="4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白求恩低下头，继续给伤员做手术。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>
              <a:lnSpc>
                <a:spcPts val="4000"/>
              </a:lnSpc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>
              <a:lnSpc>
                <a:spcPts val="4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白求恩仍然争分夺秒地给伤员做手术，做了一个又一个。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>
              <a:lnSpc>
                <a:spcPct val="160000"/>
              </a:lnSpc>
            </a:pP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304800">
              <a:lnSpc>
                <a:spcPct val="160000"/>
              </a:lnSpc>
            </a:pPr>
            <a:r>
              <a:rPr lang="zh-CN" altLang="zh-CN" sz="2800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endParaRPr lang="zh-CN" altLang="zh-CN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304800">
              <a:lnSpc>
                <a:spcPct val="160000"/>
              </a:lnSpc>
            </a:pPr>
            <a:r>
              <a:rPr lang="zh-CN" altLang="zh-CN" sz="2800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0" y="0"/>
            <a:ext cx="12303125" cy="6992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11297"/>
          <p:cNvSpPr txBox="1"/>
          <p:nvPr/>
        </p:nvSpPr>
        <p:spPr>
          <a:xfrm>
            <a:off x="5584825" y="3525838"/>
            <a:ext cx="6154738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Calibri" panose="020F0502020204030204" charset="0"/>
                <a:ea typeface="等线" panose="02010600030101010101" charset="-122"/>
              </a:rPr>
              <a:t> 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白求恩低下头，继续给伤员做手术。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1298"/>
          <p:cNvSpPr txBox="1"/>
          <p:nvPr/>
        </p:nvSpPr>
        <p:spPr>
          <a:xfrm>
            <a:off x="5405438" y="4770438"/>
            <a:ext cx="6481762" cy="9540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Calibri" panose="020F0502020204030204" charset="0"/>
                <a:ea typeface="等线" panose="02010600030101010101" charset="-122"/>
              </a:rPr>
              <a:t>   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白求恩仍然争分夺秒地给伤员做手术，做了一个又一个。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1297"/>
          <p:cNvSpPr txBox="1"/>
          <p:nvPr/>
        </p:nvSpPr>
        <p:spPr>
          <a:xfrm>
            <a:off x="5584825" y="1171575"/>
            <a:ext cx="6302375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Calibri" panose="020F0502020204030204" charset="0"/>
                <a:ea typeface="等线" panose="02010600030101010101" charset="-122"/>
              </a:rPr>
              <a:t>   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白求恩仍然镇定地站在手术台旁。他接过助手递过来的镊子，敏捷地从伤员的腹腔里取出一块弹片，丢在盘子里。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613" y="290513"/>
            <a:ext cx="439102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小庙周围的情况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017588"/>
            <a:ext cx="4824413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>
                <a:solidFill>
                  <a:srgbClr val="173BF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突然，几发炮弹落在小庙前的空地上。硝烟滚滚，弹片纷飞，小庙被烟雾淹没了。</a:t>
            </a:r>
            <a:endParaRPr lang="zh-CN" altLang="en-US" sz="2800" b="1" dirty="0">
              <a:solidFill>
                <a:srgbClr val="173BF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833688"/>
            <a:ext cx="4824413" cy="9540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 dirty="0">
                <a:solidFill>
                  <a:srgbClr val="173BF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>
                <a:solidFill>
                  <a:srgbClr val="173BF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敌机不断地在上空吼叫。炮弹不断地在周围爆炸。</a:t>
            </a:r>
            <a:endParaRPr lang="zh-CN" altLang="en-US" sz="2800" b="1" dirty="0">
              <a:solidFill>
                <a:srgbClr val="173BF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211638"/>
            <a:ext cx="4824413" cy="18161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Calibri" panose="020F0502020204030204" charset="0"/>
                <a:ea typeface="等线" panose="02010600030101010101" charset="-122"/>
              </a:rPr>
              <a:t>     </a:t>
            </a:r>
            <a:r>
              <a:rPr lang="zh-CN" altLang="en-US" sz="2800" b="1" dirty="0">
                <a:solidFill>
                  <a:srgbClr val="173BF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一连几发炮弹落在小庙的周围。庙的一角落下了许多瓦片。挂在门口的布帘烧着了，火苗向手术台扑过来。</a:t>
            </a:r>
            <a:endParaRPr lang="zh-CN" altLang="en-US" sz="2800" b="1" dirty="0">
              <a:solidFill>
                <a:srgbClr val="173BF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8938" y="290513"/>
            <a:ext cx="439102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白求恩大夫的表现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1" name="组合 7"/>
          <p:cNvGrpSpPr/>
          <p:nvPr/>
        </p:nvGrpSpPr>
        <p:grpSpPr>
          <a:xfrm>
            <a:off x="22225" y="0"/>
            <a:ext cx="12182475" cy="6858000"/>
            <a:chOff x="35" y="0"/>
            <a:chExt cx="19186" cy="10800"/>
          </a:xfrm>
        </p:grpSpPr>
        <p:pic>
          <p:nvPicPr>
            <p:cNvPr id="20482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1"/>
            <a:srcRect r="16670"/>
            <a:stretch>
              <a:fillRect/>
            </a:stretch>
          </p:blipFill>
          <p:spPr>
            <a:xfrm>
              <a:off x="10679" y="0"/>
              <a:ext cx="8542" cy="108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83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1"/>
            <a:srcRect r="16670"/>
            <a:stretch>
              <a:fillRect/>
            </a:stretch>
          </p:blipFill>
          <p:spPr>
            <a:xfrm flipH="1">
              <a:off x="35" y="5284"/>
              <a:ext cx="4762" cy="55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84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1"/>
            <a:srcRect r="16670"/>
            <a:stretch>
              <a:fillRect/>
            </a:stretch>
          </p:blipFill>
          <p:spPr>
            <a:xfrm flipH="1">
              <a:off x="1830" y="7834"/>
              <a:ext cx="6107" cy="296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62050" y="1116013"/>
            <a:ext cx="9144000" cy="1366838"/>
          </a:xfrm>
        </p:spPr>
        <p:txBody>
          <a:bodyPr anchor="b"/>
          <a:lstStyle/>
          <a:p>
            <a:pPr marL="0" marR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6000" b="0" i="0" u="none" strike="noStrike" kern="1200" cap="none" spc="0" normalizeH="0" baseline="0" noProof="1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27</a:t>
            </a:r>
            <a:r>
              <a:rPr kumimoji="0" lang="en-US" altLang="zh-CN" sz="6000" b="0" i="0" u="none" strike="noStrike" kern="1200" cap="none" spc="0" normalizeH="0" baseline="30000" noProof="1" dirty="0" smtClean="0">
                <a:solidFill>
                  <a:schemeClr val="tx1"/>
                </a:solidFill>
                <a:uFillTx/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*</a:t>
            </a:r>
            <a:r>
              <a:rPr kumimoji="0" lang="zh-CN" altLang="en-US" sz="6000" b="0" i="0" u="none" strike="noStrike" kern="1200" cap="none" spc="0" normalizeH="0" baseline="0" noProof="1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 手术台就是阵地</a:t>
            </a:r>
            <a:endParaRPr kumimoji="0" lang="zh-CN" altLang="en-US" sz="6000" b="0" i="0" u="none" strike="noStrike" kern="1200" cap="none" spc="0" normalizeH="0" baseline="0" noProof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+mj-cs"/>
            </a:endParaRPr>
          </a:p>
        </p:txBody>
      </p:sp>
      <p:sp>
        <p:nvSpPr>
          <p:cNvPr id="20486" name="文本框 2"/>
          <p:cNvSpPr txBox="1"/>
          <p:nvPr/>
        </p:nvSpPr>
        <p:spPr>
          <a:xfrm>
            <a:off x="5957888" y="3824288"/>
            <a:ext cx="434816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dirty="0">
                <a:latin typeface="方正姚体" panose="02010601030101010101" charset="-122"/>
                <a:ea typeface="方正姚体" panose="02010601030101010101" charset="-122"/>
              </a:rPr>
              <a:t>沙县城关第三小学   肖慧艳</a:t>
            </a:r>
            <a:endParaRPr lang="zh-CN" altLang="en-US" sz="2400" dirty="0"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20487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63" y="3090863"/>
            <a:ext cx="3009900" cy="305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8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9" name="Picture 2" descr="背景"/>
          <p:cNvPicPr>
            <a:picLocks noChangeAspect="1"/>
          </p:cNvPicPr>
          <p:nvPr/>
        </p:nvPicPr>
        <p:blipFill>
          <a:blip r:embed="rId4"/>
          <a:srcRect l="5359" r="5801" b="-10909"/>
          <a:stretch>
            <a:fillRect/>
          </a:stretch>
        </p:blipFill>
        <p:spPr>
          <a:xfrm>
            <a:off x="-134937" y="-363537"/>
            <a:ext cx="13208000" cy="8742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90" name="文本框 13315"/>
          <p:cNvSpPr txBox="1"/>
          <p:nvPr/>
        </p:nvSpPr>
        <p:spPr>
          <a:xfrm>
            <a:off x="101600" y="306388"/>
            <a:ext cx="10945813" cy="2528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等线" panose="02010600030101010101" charset="-122"/>
              </a:rPr>
              <a:t>   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突然，几发炮弹落在小庙前的空地上。硝烟滚滚，弹片纷飞，小庙被烟雾淹没了。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20000"/>
              </a:spcBef>
            </a:pP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  <a:ea typeface="等线" panose="02010600030101010101" charset="-122"/>
            </a:endParaRPr>
          </a:p>
          <a:p>
            <a:pPr>
              <a:spcBef>
                <a:spcPct val="50000"/>
              </a:spcBef>
            </a:pPr>
            <a:endParaRPr lang="zh-CN" altLang="en-US" sz="3200" dirty="0">
              <a:latin typeface="宋体" panose="02010600030101010101" pitchFamily="2" charset="-122"/>
              <a:ea typeface="等线" panose="02010600030101010101" charset="-122"/>
            </a:endParaRPr>
          </a:p>
        </p:txBody>
      </p:sp>
      <p:sp>
        <p:nvSpPr>
          <p:cNvPr id="20491" name="文本框 13316"/>
          <p:cNvSpPr txBox="1"/>
          <p:nvPr/>
        </p:nvSpPr>
        <p:spPr>
          <a:xfrm>
            <a:off x="-88900" y="2835275"/>
            <a:ext cx="11136313" cy="197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等线" panose="02010600030101010101" charset="-122"/>
              </a:rPr>
              <a:t>    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敌机不断地在上空吼叫。炮弹不断地在周围爆炸。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20000"/>
              </a:spcBef>
            </a:pP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  <a:ea typeface="等线" panose="02010600030101010101" charset="-122"/>
            </a:endParaRPr>
          </a:p>
          <a:p>
            <a:pPr>
              <a:spcBef>
                <a:spcPct val="50000"/>
              </a:spcBef>
            </a:pPr>
            <a:endParaRPr lang="zh-CN" altLang="en-US" sz="3200" dirty="0">
              <a:latin typeface="宋体" panose="02010600030101010101" pitchFamily="2" charset="-122"/>
              <a:ea typeface="等线" panose="02010600030101010101" charset="-122"/>
            </a:endParaRPr>
          </a:p>
        </p:txBody>
      </p:sp>
      <p:sp>
        <p:nvSpPr>
          <p:cNvPr id="20492" name="文本框 13318"/>
          <p:cNvSpPr txBox="1"/>
          <p:nvPr/>
        </p:nvSpPr>
        <p:spPr>
          <a:xfrm>
            <a:off x="22225" y="4386263"/>
            <a:ext cx="11641138" cy="2530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等线" panose="02010600030101010101" charset="-122"/>
              </a:rPr>
              <a:t>    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一连几发炮弹落在小庙的周围。庙的一角落下了许多瓦片。挂在门口的布帘烧着了，火苗向手术台扑过来。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20000"/>
              </a:spcBef>
            </a:pP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3" name="文本框 13319"/>
          <p:cNvSpPr txBox="1"/>
          <p:nvPr/>
        </p:nvSpPr>
        <p:spPr>
          <a:xfrm>
            <a:off x="22225" y="1541463"/>
            <a:ext cx="12169775" cy="19399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Calibri" panose="020F0502020204030204" charset="0"/>
                <a:ea typeface="等线" panose="02010600030101010101" charset="-122"/>
              </a:rPr>
              <a:t>      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白求恩仍然镇定地站在手术台旁。他接过助手递过来的镊子，敏捷地从伤员的腹腔里取出一块弹片，丢在盘子里。 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3200" dirty="0">
              <a:latin typeface="Calibri" panose="020F0502020204030204" charset="0"/>
              <a:ea typeface="等线" panose="02010600030101010101" charset="-122"/>
            </a:endParaRPr>
          </a:p>
        </p:txBody>
      </p:sp>
      <p:sp>
        <p:nvSpPr>
          <p:cNvPr id="20494" name="文本框 13320"/>
          <p:cNvSpPr txBox="1"/>
          <p:nvPr/>
        </p:nvSpPr>
        <p:spPr>
          <a:xfrm>
            <a:off x="693738" y="3636963"/>
            <a:ext cx="10177462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白求恩低下头，继续给伤员做手术。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5" name="文本框 13321"/>
          <p:cNvSpPr txBox="1"/>
          <p:nvPr/>
        </p:nvSpPr>
        <p:spPr>
          <a:xfrm>
            <a:off x="22225" y="5722938"/>
            <a:ext cx="12090400" cy="646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等线" panose="02010600030101010101" charset="-122"/>
              </a:rPr>
              <a:t>  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白求恩仍然争分夺秒地给伤员做手术，做了一个又一个。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$RSR3ZLW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663363" y="6470650"/>
            <a:ext cx="295275" cy="2968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60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29" name="组合 7"/>
          <p:cNvGrpSpPr/>
          <p:nvPr/>
        </p:nvGrpSpPr>
        <p:grpSpPr>
          <a:xfrm>
            <a:off x="22225" y="0"/>
            <a:ext cx="12182475" cy="6858000"/>
            <a:chOff x="35" y="0"/>
            <a:chExt cx="19186" cy="10800"/>
          </a:xfrm>
        </p:grpSpPr>
        <p:pic>
          <p:nvPicPr>
            <p:cNvPr id="22530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1"/>
            <a:srcRect r="16670"/>
            <a:stretch>
              <a:fillRect/>
            </a:stretch>
          </p:blipFill>
          <p:spPr>
            <a:xfrm>
              <a:off x="10679" y="0"/>
              <a:ext cx="8542" cy="108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31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1"/>
            <a:srcRect r="16670"/>
            <a:stretch>
              <a:fillRect/>
            </a:stretch>
          </p:blipFill>
          <p:spPr>
            <a:xfrm flipH="1">
              <a:off x="35" y="5284"/>
              <a:ext cx="4762" cy="55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32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1"/>
            <a:srcRect r="16670"/>
            <a:stretch>
              <a:fillRect/>
            </a:stretch>
          </p:blipFill>
          <p:spPr>
            <a:xfrm flipH="1">
              <a:off x="1830" y="7834"/>
              <a:ext cx="6107" cy="296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62050" y="1116013"/>
            <a:ext cx="9144000" cy="1366838"/>
          </a:xfrm>
        </p:spPr>
        <p:txBody>
          <a:bodyPr anchor="b"/>
          <a:lstStyle/>
          <a:p>
            <a:pPr marL="0" marR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6000" b="0" i="0" u="none" strike="noStrike" kern="1200" cap="none" spc="0" normalizeH="0" baseline="0" noProof="1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27</a:t>
            </a:r>
            <a:r>
              <a:rPr kumimoji="0" lang="en-US" altLang="zh-CN" sz="6000" b="0" i="0" u="none" strike="noStrike" kern="1200" cap="none" spc="0" normalizeH="0" baseline="30000" noProof="1" dirty="0" smtClean="0">
                <a:solidFill>
                  <a:schemeClr val="tx1"/>
                </a:solidFill>
                <a:uFillTx/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*</a:t>
            </a:r>
            <a:r>
              <a:rPr kumimoji="0" lang="zh-CN" altLang="en-US" sz="6000" b="0" i="0" u="none" strike="noStrike" kern="1200" cap="none" spc="0" normalizeH="0" baseline="0" noProof="1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 手术台就是阵地</a:t>
            </a:r>
            <a:endParaRPr kumimoji="0" lang="zh-CN" altLang="en-US" sz="6000" b="0" i="0" u="none" strike="noStrike" kern="1200" cap="none" spc="0" normalizeH="0" baseline="0" noProof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+mj-cs"/>
            </a:endParaRPr>
          </a:p>
        </p:txBody>
      </p:sp>
      <p:sp>
        <p:nvSpPr>
          <p:cNvPr id="22534" name="文本框 2"/>
          <p:cNvSpPr txBox="1"/>
          <p:nvPr/>
        </p:nvSpPr>
        <p:spPr>
          <a:xfrm>
            <a:off x="5957888" y="3824288"/>
            <a:ext cx="434816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dirty="0">
                <a:latin typeface="方正姚体" panose="02010601030101010101" charset="-122"/>
                <a:ea typeface="方正姚体" panose="02010601030101010101" charset="-122"/>
              </a:rPr>
              <a:t>沙县城关第三小学   肖慧艳</a:t>
            </a:r>
            <a:endParaRPr lang="zh-CN" altLang="en-US" sz="2400" dirty="0"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22535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63" y="3090863"/>
            <a:ext cx="3009900" cy="305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7" name="Picture 2" descr="背景"/>
          <p:cNvPicPr>
            <a:picLocks noChangeAspect="1"/>
          </p:cNvPicPr>
          <p:nvPr/>
        </p:nvPicPr>
        <p:blipFill>
          <a:blip r:embed="rId4"/>
          <a:srcRect l="5359" r="5801" b="-10909"/>
          <a:stretch>
            <a:fillRect/>
          </a:stretch>
        </p:blipFill>
        <p:spPr>
          <a:xfrm>
            <a:off x="-134937" y="0"/>
            <a:ext cx="13208000" cy="8378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文本框 3"/>
          <p:cNvSpPr txBox="1"/>
          <p:nvPr/>
        </p:nvSpPr>
        <p:spPr>
          <a:xfrm>
            <a:off x="550863" y="1552575"/>
            <a:ext cx="10883900" cy="38719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60000"/>
              </a:lnSpc>
            </a:pPr>
            <a:r>
              <a:rPr lang="en-US" altLang="zh-CN" sz="3530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  <a:sym typeface="+mn-ea"/>
              </a:rPr>
              <a:t>    </a:t>
            </a:r>
            <a:r>
              <a:rPr lang="en-US" altLang="zh-CN" sz="4000" b="1" noProof="1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“</a:t>
            </a:r>
            <a:r>
              <a:rPr lang="zh-CN" altLang="en-US" sz="4000" b="1" noProof="1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谢谢师长的关心。可是，手术台是医生的阵地。战士们没有离开他们的阵地，我怎么能离开自己的阵地呢？部长同志，请您转告师长，我是一名八路军战士，不是你们的客人。</a:t>
            </a:r>
            <a:r>
              <a:rPr lang="en-US" altLang="zh-CN" sz="4000" b="1" noProof="1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”</a:t>
            </a:r>
            <a:endParaRPr lang="en-US" altLang="zh-CN" sz="4000" b="1" noProof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3554" name="Text Box 4"/>
          <p:cNvSpPr txBox="1"/>
          <p:nvPr/>
        </p:nvSpPr>
        <p:spPr>
          <a:xfrm>
            <a:off x="0" y="3798888"/>
            <a:ext cx="10264775" cy="2006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914400">
              <a:lnSpc>
                <a:spcPct val="14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660033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		</a:t>
            </a:r>
            <a:endParaRPr lang="zh-CN" altLang="en-US" sz="3600" b="1" dirty="0">
              <a:solidFill>
                <a:srgbClr val="66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914400">
              <a:lnSpc>
                <a:spcPct val="14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660033"/>
                </a:solidFill>
                <a:latin typeface="BatangChe" pitchFamily="49" charset="-127"/>
                <a:ea typeface="BatangChe" pitchFamily="49" charset="-127"/>
              </a:rPr>
              <a:t>  </a:t>
            </a:r>
            <a:endParaRPr lang="zh-CN" altLang="en-US" sz="3600" b="1" dirty="0">
              <a:solidFill>
                <a:srgbClr val="660033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23555" name="矩形 2"/>
          <p:cNvSpPr/>
          <p:nvPr/>
        </p:nvSpPr>
        <p:spPr>
          <a:xfrm>
            <a:off x="8235950" y="5159375"/>
            <a:ext cx="2736850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b="1" dirty="0">
                <a:solidFill>
                  <a:srgbClr val="66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---- </a:t>
            </a:r>
            <a:r>
              <a:rPr lang="zh-CN" altLang="en-US" sz="3600" b="1" dirty="0">
                <a:solidFill>
                  <a:srgbClr val="66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毛泽东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4"/>
          <p:cNvSpPr txBox="1"/>
          <p:nvPr/>
        </p:nvSpPr>
        <p:spPr>
          <a:xfrm>
            <a:off x="0" y="2806700"/>
            <a:ext cx="11814175" cy="2006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914400">
              <a:lnSpc>
                <a:spcPct val="14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660033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		</a:t>
            </a:r>
            <a:endParaRPr lang="zh-CN" altLang="en-US" sz="3600" b="1" dirty="0">
              <a:solidFill>
                <a:srgbClr val="66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914400">
              <a:lnSpc>
                <a:spcPct val="14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660033"/>
                </a:solidFill>
                <a:latin typeface="BatangChe" pitchFamily="49" charset="-127"/>
                <a:ea typeface="BatangChe" pitchFamily="49" charset="-127"/>
              </a:rPr>
              <a:t> </a:t>
            </a:r>
            <a:endParaRPr lang="zh-CN" altLang="en-US" sz="3600" b="1" dirty="0">
              <a:solidFill>
                <a:srgbClr val="660033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23557" name="Text Box 4"/>
          <p:cNvSpPr txBox="1"/>
          <p:nvPr/>
        </p:nvSpPr>
        <p:spPr>
          <a:xfrm>
            <a:off x="820738" y="2008188"/>
            <a:ext cx="10456862" cy="2794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914400">
              <a:lnSpc>
                <a:spcPct val="14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66003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4400" b="1" dirty="0">
                <a:solidFill>
                  <a:srgbClr val="6600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一个外国人，毫不利己的动机，把中国人民的解放事业当作他自己的事业，这是什么精神？这是国际主义精神。 </a:t>
            </a:r>
            <a:endParaRPr lang="zh-CN" altLang="en-US" sz="4400" b="1" dirty="0">
              <a:solidFill>
                <a:srgbClr val="6600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-96837" y="-25400"/>
            <a:ext cx="12303125" cy="6992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803275" y="987425"/>
            <a:ext cx="9748838" cy="4130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6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 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齐会战斗进行了三天三夜，胜利结束了。白求恩大夫在手术台旁，连续工作了六十九个小时。 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60000"/>
              </a:lnSpc>
            </a:pP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5" name="图片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76462" y="3482602"/>
            <a:ext cx="3096188" cy="3142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-111125" y="-134937"/>
            <a:ext cx="12303125" cy="6992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 Box 13"/>
          <p:cNvSpPr txBox="1"/>
          <p:nvPr/>
        </p:nvSpPr>
        <p:spPr>
          <a:xfrm>
            <a:off x="4492625" y="384175"/>
            <a:ext cx="7699375" cy="8318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陆续</a:t>
            </a:r>
            <a:r>
              <a:rPr lang="zh-CN" altLang="en-US" sz="4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继续</a:t>
            </a:r>
            <a:endParaRPr lang="zh-CN" altLang="en-US" sz="4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13"/>
          <p:cNvSpPr txBox="1"/>
          <p:nvPr/>
        </p:nvSpPr>
        <p:spPr>
          <a:xfrm>
            <a:off x="82550" y="2030413"/>
            <a:ext cx="12058650" cy="7699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白求恩大夫在手术台旁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连续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工作了六十九个小时。</a:t>
            </a:r>
            <a:endParaRPr lang="zh-CN" altLang="en-US" sz="4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 Box 13"/>
          <p:cNvSpPr txBox="1"/>
          <p:nvPr/>
        </p:nvSpPr>
        <p:spPr>
          <a:xfrm>
            <a:off x="103188" y="3538538"/>
            <a:ext cx="1129665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白求恩大夫在手术台旁工作了六十九个小时。</a:t>
            </a:r>
            <a:endParaRPr lang="zh-CN" altLang="en-US" sz="4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5" grpId="0"/>
      <p:bldP spid="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5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-96837" y="-25400"/>
            <a:ext cx="12303125" cy="6992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6" name="内容占位符 2"/>
          <p:cNvSpPr txBox="1"/>
          <p:nvPr/>
        </p:nvSpPr>
        <p:spPr>
          <a:xfrm>
            <a:off x="433388" y="698500"/>
            <a:ext cx="11049000" cy="58054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lnSpc>
                <a:spcPts val="4000"/>
              </a:lnSpc>
              <a:spcBef>
                <a:spcPts val="1000"/>
              </a:spcBef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有一个叫许庆成的战士，他在战斗中右手受伤，流血不止，处于昏迷状态。他躺在担架上嘴里还断断续续地叫着：“白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大夫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他失去了知觉。大家急得不知怎么办才好。医生走到他跟前，掀开被子一看，被眼前的惨状惊呆了！担架上流了一大摊血，右胳臂断了，只有筋肉还连结着，上面全是泥土。凭着他的经验，这伤员已危在旦夕。 就在这时，白求恩从几十里之外匆匆赶来了，嘴里说着：“孩子，我来了！”说完迅速检查伤情，立即进行手术。这时，伤员体温很高，生命已经很危险了，马上输血，伤员的生命还能救活！在场的医护人员纷纷要求献血，白求恩坚定地说：“我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O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型血，万能输血者，快点准备吧！”大家坚决不同意。“别耽误时间了，救伤员要紧。”白求恩微笑着说。鲜血，白求恩大夫的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毫升鲜血，缓缓地流进中国战士的血管里。伤员得救了，白求恩高兴地说：“能救活一个战士，就等于消灭许多敌人。”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100013" y="3205163"/>
            <a:ext cx="12009438" cy="1336675"/>
          </a:xfrm>
          <a:prstGeom prst="wedgeRoundRectCallout">
            <a:avLst>
              <a:gd name="adj1" fmla="val -29131"/>
              <a:gd name="adj2" fmla="val 15674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r>
              <a:rPr lang="zh-CN" altLang="en-US" sz="4800" strike="noStrike" noProof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“能救活一个战士，就等于消灭许多敌人。”</a:t>
            </a:r>
            <a:endParaRPr lang="zh-CN" altLang="en-US" sz="4800" strike="noStrike" noProof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-96837" y="-9525"/>
            <a:ext cx="12303125" cy="6992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11297"/>
          <p:cNvSpPr txBox="1"/>
          <p:nvPr/>
        </p:nvSpPr>
        <p:spPr>
          <a:xfrm>
            <a:off x="401638" y="1006475"/>
            <a:ext cx="765492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1938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日，他率领医疗队来到中国延安。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1297"/>
          <p:cNvSpPr txBox="1"/>
          <p:nvPr/>
        </p:nvSpPr>
        <p:spPr>
          <a:xfrm>
            <a:off x="681038" y="1935163"/>
            <a:ext cx="9485312" cy="523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1938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1939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月，他做手术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余次，救治大批伤员。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1297"/>
          <p:cNvSpPr txBox="1"/>
          <p:nvPr/>
        </p:nvSpPr>
        <p:spPr>
          <a:xfrm>
            <a:off x="809625" y="2959100"/>
            <a:ext cx="11142663" cy="523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1938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月，他创办卫生学校，培养大批医务干部，编写多种医疗教材。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1297"/>
          <p:cNvSpPr txBox="1"/>
          <p:nvPr/>
        </p:nvSpPr>
        <p:spPr>
          <a:xfrm>
            <a:off x="1033463" y="4038600"/>
            <a:ext cx="9485312" cy="523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1939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月，他抢救伤员时左手中指被手术刀割破，被感染。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1297"/>
          <p:cNvSpPr txBox="1"/>
          <p:nvPr/>
        </p:nvSpPr>
        <p:spPr>
          <a:xfrm>
            <a:off x="1270000" y="5094288"/>
            <a:ext cx="10836275" cy="523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1939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日，他因为败血症，医治无效逝世，终年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岁。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1"/>
          <p:cNvPicPr>
            <a:picLocks noChangeAspect="1" noChangeArrowheads="1"/>
          </p:cNvPicPr>
          <p:nvPr/>
        </p:nvPicPr>
        <p:blipFill>
          <a:blip r:embed="rId2"/>
          <a:srcRect b="9361"/>
          <a:stretch>
            <a:fillRect/>
          </a:stretch>
        </p:blipFill>
        <p:spPr bwMode="auto">
          <a:xfrm>
            <a:off x="10010634" y="128752"/>
            <a:ext cx="2095928" cy="24847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-96837" y="-25400"/>
            <a:ext cx="12303125" cy="6992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Picture 62"/>
          <p:cNvPicPr>
            <a:picLocks noChangeAspect="1"/>
          </p:cNvPicPr>
          <p:nvPr/>
        </p:nvPicPr>
        <p:blipFill>
          <a:blip r:embed="rId2"/>
          <a:srcRect l="50471"/>
          <a:stretch>
            <a:fillRect/>
          </a:stretch>
        </p:blipFill>
        <p:spPr>
          <a:xfrm>
            <a:off x="722313" y="234950"/>
            <a:ext cx="11361737" cy="6786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Picture 4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75" y="968375"/>
            <a:ext cx="223838" cy="223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Picture 46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638" y="409575"/>
            <a:ext cx="223837" cy="223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文本框 6145"/>
          <p:cNvSpPr txBox="1"/>
          <p:nvPr/>
        </p:nvSpPr>
        <p:spPr>
          <a:xfrm>
            <a:off x="-263525" y="152400"/>
            <a:ext cx="10995025" cy="316706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>
            <a:spAutoFit/>
          </a:bodyPr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zh-CN" altLang="zh-CN" sz="5400" dirty="0">
                <a:latin typeface="楷体_GB2312" pitchFamily="49" charset="-122"/>
                <a:ea typeface="楷体_GB2312" pitchFamily="49" charset="-122"/>
              </a:rPr>
              <a:t>　　</a:t>
            </a:r>
            <a:br>
              <a:rPr lang="en-US" altLang="zh-CN" sz="5400" dirty="0">
                <a:latin typeface="楷体_GB2312" pitchFamily="49" charset="-122"/>
                <a:ea typeface="楷体_GB2312" pitchFamily="49" charset="-122"/>
              </a:rPr>
            </a:br>
            <a:br>
              <a:rPr lang="en-US" altLang="zh-CN" sz="5400" dirty="0">
                <a:latin typeface="楷体_GB2312" pitchFamily="49" charset="-122"/>
                <a:ea typeface="楷体_GB2312" pitchFamily="49" charset="-122"/>
              </a:rPr>
            </a:br>
            <a:r>
              <a:rPr lang="en-US" altLang="zh-CN" sz="5400" dirty="0"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腹腔</a:t>
            </a:r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镊子</a:t>
            </a:r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医生</a:t>
            </a:r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纱布</a:t>
            </a:r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br>
              <a:rPr lang="zh-CN" altLang="zh-CN" sz="54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zh-CN" altLang="en-US" sz="54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6145"/>
          <p:cNvSpPr txBox="1"/>
          <p:nvPr/>
        </p:nvSpPr>
        <p:spPr>
          <a:xfrm>
            <a:off x="498475" y="3449638"/>
            <a:ext cx="10233025" cy="17541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>
            <a:spAutoFit/>
          </a:bodyPr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altLang="zh-CN" sz="5400" b="1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争分夺秒</a:t>
            </a:r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血丝</a:t>
            </a:r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布帘</a:t>
            </a:r>
            <a:br>
              <a:rPr lang="zh-CN" altLang="zh-CN" sz="6000" baseline="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6000" b="1" baseline="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3" name="矩形 7"/>
          <p:cNvSpPr/>
          <p:nvPr/>
        </p:nvSpPr>
        <p:spPr>
          <a:xfrm>
            <a:off x="1838325" y="1192213"/>
            <a:ext cx="1009650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dirty="0" err="1">
                <a:latin typeface="Arial" panose="020B0604020202020204" pitchFamily="34" charset="0"/>
                <a:ea typeface="黑体" panose="02010609060101010101" pitchFamily="2" charset="-122"/>
              </a:rPr>
              <a:t>fù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pt-BR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 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24" name="矩形 8"/>
          <p:cNvSpPr/>
          <p:nvPr/>
        </p:nvSpPr>
        <p:spPr>
          <a:xfrm>
            <a:off x="2405063" y="1130300"/>
            <a:ext cx="1754187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dirty="0" err="1">
                <a:latin typeface="Arial" panose="020B0604020202020204" pitchFamily="34" charset="0"/>
                <a:ea typeface="黑体" panose="02010609060101010101" pitchFamily="2" charset="-122"/>
              </a:rPr>
              <a:t>qi</a:t>
            </a:r>
            <a:r>
              <a:rPr lang="en-US" altLang="zh-CN" sz="4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ā</a:t>
            </a:r>
            <a:r>
              <a:rPr lang="en-US" altLang="zh-CN" sz="3600" dirty="0" err="1">
                <a:latin typeface="Arial" panose="020B0604020202020204" pitchFamily="34" charset="0"/>
                <a:ea typeface="黑体" panose="02010609060101010101" pitchFamily="2" charset="-122"/>
              </a:rPr>
              <a:t>n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g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pt-BR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 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59250" y="1192213"/>
            <a:ext cx="1239838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niè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pt-BR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 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3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-111125" y="-134937"/>
            <a:ext cx="12303125" cy="699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2" descr="http://p3.so.qhmsg.com/bdr/_240_/t01e85ef124486da8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979" y="2178756"/>
            <a:ext cx="4875791" cy="34780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矩形 3"/>
          <p:cNvSpPr/>
          <p:nvPr/>
        </p:nvSpPr>
        <p:spPr>
          <a:xfrm>
            <a:off x="3425825" y="885825"/>
            <a:ext cx="4119563" cy="8620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ts val="6000"/>
              </a:lnSpc>
            </a:pPr>
            <a:r>
              <a:rPr lang="en-US" altLang="zh-CN" sz="4400" dirty="0">
                <a:latin typeface="Calibri" panose="020F0502020204030204" charset="0"/>
                <a:ea typeface="等线" panose="02010600030101010101" charset="-122"/>
              </a:rPr>
              <a:t>    </a:t>
            </a:r>
            <a:r>
              <a:rPr lang="zh-CN" altLang="zh-CN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白求恩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2" descr="http://dingyue.nosdn.127.net/aJwdRMgDf4vs3nKBxUQSaUXGHMe0ZFUpGXUWAoUJw4WGB1524102110229transferfla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2756" y="2263410"/>
            <a:ext cx="5049592" cy="33663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-96837" y="-25400"/>
            <a:ext cx="12303125" cy="6992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2" name="Picture 62"/>
          <p:cNvPicPr>
            <a:picLocks noChangeAspect="1"/>
          </p:cNvPicPr>
          <p:nvPr/>
        </p:nvPicPr>
        <p:blipFill>
          <a:blip r:embed="rId2"/>
          <a:srcRect l="50471"/>
          <a:stretch>
            <a:fillRect/>
          </a:stretch>
        </p:blipFill>
        <p:spPr>
          <a:xfrm>
            <a:off x="831850" y="182563"/>
            <a:ext cx="11360150" cy="6784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Picture 4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75" y="968375"/>
            <a:ext cx="223838" cy="223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Picture 46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638" y="409575"/>
            <a:ext cx="223837" cy="223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文本框 6145"/>
          <p:cNvSpPr txBox="1"/>
          <p:nvPr/>
        </p:nvSpPr>
        <p:spPr>
          <a:xfrm>
            <a:off x="1147763" y="1073150"/>
            <a:ext cx="10233025" cy="24193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>
            <a:spAutoFit/>
          </a:bodyPr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zh-CN" altLang="zh-CN" sz="5400" dirty="0">
                <a:latin typeface="楷体_GB2312" pitchFamily="49" charset="-122"/>
                <a:ea typeface="楷体_GB2312" pitchFamily="49" charset="-122"/>
              </a:rPr>
              <a:t>　　</a:t>
            </a:r>
            <a:br>
              <a:rPr lang="en-US" altLang="zh-CN" sz="5400" dirty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硝烟滚滚  弹片纷飞  爆炸 </a:t>
            </a:r>
            <a:br>
              <a:rPr lang="zh-CN" altLang="zh-CN" sz="5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5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6145"/>
          <p:cNvSpPr txBox="1"/>
          <p:nvPr/>
        </p:nvSpPr>
        <p:spPr>
          <a:xfrm>
            <a:off x="722313" y="3532188"/>
            <a:ext cx="10233025" cy="167163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>
            <a:spAutoFit/>
          </a:bodyPr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altLang="zh-CN" sz="54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危险</a:t>
            </a:r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迅速</a:t>
            </a:r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撤走</a:t>
            </a:r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br>
              <a:rPr lang="zh-CN" altLang="zh-CN" sz="5400" baseline="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zh-CN" altLang="en-US" sz="5400" b="1" baseline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47" name="矩形 7"/>
          <p:cNvSpPr/>
          <p:nvPr/>
        </p:nvSpPr>
        <p:spPr>
          <a:xfrm>
            <a:off x="1601788" y="1335088"/>
            <a:ext cx="1471612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dirty="0" err="1">
                <a:latin typeface="Arial" panose="020B0604020202020204" pitchFamily="34" charset="0"/>
                <a:ea typeface="黑体" panose="02010609060101010101" pitchFamily="2" charset="-122"/>
              </a:rPr>
              <a:t>xi</a:t>
            </a:r>
            <a:r>
              <a:rPr lang="en-US" altLang="zh-CN" sz="4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ā</a:t>
            </a:r>
            <a:r>
              <a:rPr lang="en-US" altLang="zh-CN" sz="3600" dirty="0" err="1">
                <a:latin typeface="Arial" panose="020B0604020202020204" pitchFamily="34" charset="0"/>
                <a:ea typeface="黑体" panose="02010609060101010101" pitchFamily="2" charset="-122"/>
              </a:rPr>
              <a:t>o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pt-BR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 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-96837" y="-25400"/>
            <a:ext cx="12303125" cy="6992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2" descr="说一说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800600"/>
            <a:ext cx="2309813" cy="1944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1489075" y="914400"/>
            <a:ext cx="10887075" cy="3886200"/>
          </a:xfrm>
          <a:prstGeom prst="cloudCallout">
            <a:avLst>
              <a:gd name="adj1" fmla="val -46583"/>
              <a:gd name="adj2" fmla="val 65440"/>
            </a:avLst>
          </a:prstGeom>
          <a:solidFill>
            <a:srgbClr val="BBE0E3"/>
          </a:solidFill>
          <a:ln w="9525">
            <a:solidFill>
              <a:srgbClr val="00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1" name="Text Box 5"/>
          <p:cNvSpPr txBox="1"/>
          <p:nvPr/>
        </p:nvSpPr>
        <p:spPr>
          <a:xfrm>
            <a:off x="2020888" y="2311400"/>
            <a:ext cx="9671050" cy="660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ts val="5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40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默读的时候不出声，不指读，注意字音。</a:t>
            </a:r>
            <a:endParaRPr lang="zh-CN" altLang="en-US" sz="4000" b="1" dirty="0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-96837" y="-25400"/>
            <a:ext cx="12303125" cy="6992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文本框 6145"/>
          <p:cNvSpPr txBox="1"/>
          <p:nvPr/>
        </p:nvSpPr>
        <p:spPr>
          <a:xfrm>
            <a:off x="-96837" y="1766888"/>
            <a:ext cx="10831512" cy="2016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>
            <a:spAutoFit/>
          </a:bodyPr>
          <a:p>
            <a:pPr algn="ctr">
              <a:lnSpc>
                <a:spcPts val="5000"/>
              </a:lnSpc>
              <a:spcBef>
                <a:spcPct val="50000"/>
              </a:spcBef>
            </a:pPr>
            <a:br>
              <a:rPr lang="en-US" altLang="zh-CN" sz="5400" b="1" dirty="0">
                <a:latin typeface="楷体_GB2312" pitchFamily="49" charset="-122"/>
                <a:ea typeface="楷体_GB2312" pitchFamily="49" charset="-122"/>
              </a:rPr>
            </a:br>
            <a:r>
              <a:rPr lang="en-US" altLang="zh-CN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br>
              <a:rPr lang="zh-CN" altLang="zh-CN" sz="54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夫    齐会战</a:t>
            </a: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斗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Picture 60"/>
          <p:cNvPicPr>
            <a:picLocks noChangeAspect="1"/>
          </p:cNvPicPr>
          <p:nvPr/>
        </p:nvPicPr>
        <p:blipFill>
          <a:blip r:embed="rId1"/>
          <a:srcRect r="35841"/>
          <a:stretch>
            <a:fillRect/>
          </a:stretch>
        </p:blipFill>
        <p:spPr>
          <a:xfrm>
            <a:off x="-96837" y="-25400"/>
            <a:ext cx="12303125" cy="6992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1"/>
          <p:cNvPicPr>
            <a:picLocks noChangeAspect="1" noChangeArrowheads="1"/>
          </p:cNvPicPr>
          <p:nvPr/>
        </p:nvPicPr>
        <p:blipFill>
          <a:blip r:embed="rId2"/>
          <a:srcRect b="9361"/>
          <a:stretch>
            <a:fillRect/>
          </a:stretch>
        </p:blipFill>
        <p:spPr bwMode="auto">
          <a:xfrm>
            <a:off x="-3" y="1374931"/>
            <a:ext cx="2708855" cy="38535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3315" name="矩形 4"/>
          <p:cNvSpPr/>
          <p:nvPr/>
        </p:nvSpPr>
        <p:spPr>
          <a:xfrm>
            <a:off x="2992438" y="2074863"/>
            <a:ext cx="8145462" cy="2978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ts val="7500"/>
              </a:lnSpc>
            </a:pPr>
            <a:r>
              <a:rPr lang="en-US" altLang="zh-CN" sz="4400" dirty="0">
                <a:latin typeface="Calibri" panose="020F0502020204030204" charset="0"/>
                <a:ea typeface="等线" panose="02010600030101010101" charset="-122"/>
              </a:rPr>
              <a:t>   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白求恩是加拿大著名的胸外科医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。抗日战争爆发后，他率领医疗队来到中国。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6" name="矩形 5"/>
          <p:cNvSpPr/>
          <p:nvPr/>
        </p:nvSpPr>
        <p:spPr>
          <a:xfrm>
            <a:off x="4595813" y="2809875"/>
            <a:ext cx="1239837" cy="5857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pt-BR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kàn</a:t>
            </a:r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g</a:t>
            </a:r>
            <a:r>
              <a:rPr lang="pt-BR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 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7" name="矩形 6"/>
          <p:cNvSpPr/>
          <p:nvPr/>
        </p:nvSpPr>
        <p:spPr>
          <a:xfrm>
            <a:off x="9577388" y="2809875"/>
            <a:ext cx="1425575" cy="5857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pt-BR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shuài</a:t>
            </a:r>
            <a:r>
              <a:rPr lang="pt-BR" altLang="zh-CN" sz="3200" b="1" dirty="0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 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8" name="矩形 8"/>
          <p:cNvSpPr/>
          <p:nvPr/>
        </p:nvSpPr>
        <p:spPr>
          <a:xfrm>
            <a:off x="3509963" y="3687763"/>
            <a:ext cx="12192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pt-BR" altLang="zh-CN" sz="3200" b="1" dirty="0">
                <a:latin typeface="楷体_GB2312" pitchFamily="49" charset="-122"/>
                <a:ea typeface="楷体_GB2312" pitchFamily="49" charset="-122"/>
              </a:rPr>
              <a:t>li</a:t>
            </a:r>
            <a:r>
              <a:rPr lang="pt-BR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áo 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Picture 11" descr="C:\Documents and Settings\Administrator\桌面\t0149dbd6fe188c3e7b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43434" y="277524"/>
            <a:ext cx="4518851" cy="2915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Administrator\桌面\0f025ce61cb70068ab06f28e606bdc61_t01821e4804fffb3e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2035" y="3578818"/>
            <a:ext cx="4902230" cy="27234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8" name="Picture 2" descr="http://p3.so.qhimgs1.com/bdr/_240_/t0126e81e94e176bc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7526" y="525020"/>
            <a:ext cx="4502069" cy="266789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4342" name="Picture 6" descr="http://p0.so.qhmsg.com/bdr/_240_/t01575f71129f8742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2179" y="3578815"/>
            <a:ext cx="4225347" cy="28610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矩形 3"/>
          <p:cNvSpPr/>
          <p:nvPr/>
        </p:nvSpPr>
        <p:spPr>
          <a:xfrm>
            <a:off x="730250" y="855663"/>
            <a:ext cx="10920413" cy="5294312"/>
          </a:xfrm>
          <a:prstGeom prst="rect">
            <a:avLst/>
          </a:prstGeom>
          <a:solidFill>
            <a:schemeClr val="bg1">
              <a:alpha val="65096"/>
            </a:schemeClr>
          </a:solidFill>
          <a:ln w="9525">
            <a:noFill/>
          </a:ln>
        </p:spPr>
        <p:txBody>
          <a:bodyPr wrap="square" lIns="121917" tIns="60958" rIns="121917" bIns="60958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500" b="1" dirty="0">
                <a:latin typeface="Calibri" panose="020F0502020204030204" charset="0"/>
                <a:ea typeface="等线" panose="02010600030101010101" charset="-122"/>
              </a:rPr>
              <a:t>    </a:t>
            </a:r>
            <a:endParaRPr lang="en-US" altLang="zh-CN" sz="3500" b="1" dirty="0">
              <a:latin typeface="Calibri" panose="020F0502020204030204" charset="0"/>
              <a:ea typeface="等线" panose="0201060003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500" b="1" dirty="0">
                <a:latin typeface="Calibri" panose="020F0502020204030204" charset="0"/>
                <a:ea typeface="等线" panose="02010600030101010101" charset="-122"/>
              </a:rPr>
              <a:t>         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1939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年春，齐会战斗打响了。气焰嚣张的日军刚刚到齐会镇就挨了当头一棒，被我军消灭了五百多人。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敌人不断反扑，战斗非常激烈。我军的伤员陆续从火线上抬下来。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12274" y="224391"/>
            <a:ext cx="7749147" cy="4358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图片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429" y="3248378"/>
            <a:ext cx="3199256" cy="3247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2">
  <a:themeElements>
    <a:clrScheme name="默认设计模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_2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2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FFFFF"/>
      </a:lt1>
      <a:dk2>
        <a:srgbClr val="E7E6E6"/>
      </a:dk2>
      <a:lt2>
        <a:srgbClr val="44546A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默认设计模板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1889</Words>
  <Application>WPS 演示</Application>
  <PresentationFormat>自定义</PresentationFormat>
  <Paragraphs>142</Paragraphs>
  <Slides>20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20</vt:i4>
      </vt:variant>
    </vt:vector>
  </HeadingPairs>
  <TitlesOfParts>
    <vt:vector size="44" baseType="lpstr">
      <vt:lpstr>Arial</vt:lpstr>
      <vt:lpstr>宋体</vt:lpstr>
      <vt:lpstr>Wingdings</vt:lpstr>
      <vt:lpstr>Times New Roman</vt:lpstr>
      <vt:lpstr>黑体</vt:lpstr>
      <vt:lpstr>Calibri Light</vt:lpstr>
      <vt:lpstr>楷体</vt:lpstr>
      <vt:lpstr>楷体_GB2312</vt:lpstr>
      <vt:lpstr>新宋体</vt:lpstr>
      <vt:lpstr>方正姚体</vt:lpstr>
      <vt:lpstr>微软雅黑</vt:lpstr>
      <vt:lpstr>Arial Unicode MS</vt:lpstr>
      <vt:lpstr>等线 Light</vt:lpstr>
      <vt:lpstr>Calibri</vt:lpstr>
      <vt:lpstr>等线</vt:lpstr>
      <vt:lpstr>Segoe Print</vt:lpstr>
      <vt:lpstr>华文隶书</vt:lpstr>
      <vt:lpstr>BatangChe</vt:lpstr>
      <vt:lpstr>Malgun Gothic</vt:lpstr>
      <vt:lpstr>Office 主题</vt:lpstr>
      <vt:lpstr>默认设计模板_2</vt:lpstr>
      <vt:lpstr>2_Office 主题​​</vt:lpstr>
      <vt:lpstr>3_默认设计模板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328</cp:revision>
  <dcterms:created xsi:type="dcterms:W3CDTF">2018-06-12T04:49:00Z</dcterms:created>
  <dcterms:modified xsi:type="dcterms:W3CDTF">2021-09-05T09:36:48Z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